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5205-E92D-4A9F-BD95-C4597757C42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2397-9843-4495-8E89-CDD4BF518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5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5205-E92D-4A9F-BD95-C4597757C42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2397-9843-4495-8E89-CDD4BF518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2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5205-E92D-4A9F-BD95-C4597757C42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2397-9843-4495-8E89-CDD4BF518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426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5205-E92D-4A9F-BD95-C4597757C42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2397-9843-4495-8E89-CDD4BF518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97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5205-E92D-4A9F-BD95-C4597757C42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2397-9843-4495-8E89-CDD4BF518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68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5205-E92D-4A9F-BD95-C4597757C42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2397-9843-4495-8E89-CDD4BF518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16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5205-E92D-4A9F-BD95-C4597757C42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2397-9843-4495-8E89-CDD4BF518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14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5205-E92D-4A9F-BD95-C4597757C42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2397-9843-4495-8E89-CDD4BF518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32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5205-E92D-4A9F-BD95-C4597757C42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2397-9843-4495-8E89-CDD4BF518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11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5205-E92D-4A9F-BD95-C4597757C42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2397-9843-4495-8E89-CDD4BF518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2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5205-E92D-4A9F-BD95-C4597757C42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2397-9843-4495-8E89-CDD4BF518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91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75205-E92D-4A9F-BD95-C4597757C42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12397-9843-4495-8E89-CDD4BF518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3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/><Relationship Id="rId2" Type="http://schemas.openxmlformats.org/officeDocument/2006/relationships/hyperlink" Target="https://ru.wikipedia.org/wiki/%D0%92%D1%82%D0%BE%D1%80%D0%B0%D1%8F_%D0%9C%D0%B8%D1%80%D0%BE%D0%B2%D0%B0%D1%8F_%D0%B2%D0%BE%D0%B9%D0%BD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E%D0%BB%D0%B3%D0%BE%D0%B4%D0%BE%D0%BD%D1%81%D0%BA%D0%B0%D1%8F_%D0%BF%D0%B5%D1%80%D0%B5%D0%B2%D0%BE%D0%BB%D0%BE%D0%BA%D0%B0" TargetMode="External"/><Relationship Id="rId2" Type="http://schemas.openxmlformats.org/officeDocument/2006/relationships/hyperlink" Target="https://ru.wikipedia.org/wiki/%D0%91%D0%BE%D0%BB%D1%8C%D1%88%D0%B0%D1%8F_%D0%B8%D0%B7%D0%BB%D1%83%D1%87%D0%B8%D0%BD%D0%B0_%D0%94%D0%BE%D0%BD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s://ru.wikipedia.org/wiki/%D0%92%D0%BE%D0%BB%D0%B3%D0%BE%D0%B3%D1%80%D0%B0%D0%B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F%D0%B5%D1%80%D0%B0%D1%86%D0%B8%D1%8F_%C2%AB%D0%92%D0%B8%D0%BD%D1%82%D0%B5%D1%80%D0%B3%D0%B5%D0%B2%D0%B8%D1%82%D1%82%D0%B5%D1%80%C2%BB" TargetMode="External"/><Relationship Id="rId2" Type="http://schemas.openxmlformats.org/officeDocument/2006/relationships/hyperlink" Target="https://ru.wikipedia.org/wiki/%D0%9E%D0%BF%D0%B5%D1%80%D0%B0%D1%86%D0%B8%D1%8F_%C2%AB%D0%A3%D1%80%D0%B0%D0%BD%C2%B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ru.wikipedia.org/wiki/%D0%91%D0%B5%D0%B7%D0%B2%D0%BE%D0%B7%D0%B2%D1%80%D0%B0%D1%82%D0%BD%D1%8B%D0%B5_%D0%BF%D0%BE%D1%82%D0%B5%D1%80%D0%B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2%D0%BE%D0%B8%D0%BD-%D0%BE%D1%81%D0%B2%D0%BE%D0%B1%D0%BE%D0%B4%D0%B8%D1%82%D0%B5%D0%BB%D1%8C" TargetMode="External"/><Relationship Id="rId3" Type="http://schemas.openxmlformats.org/officeDocument/2006/relationships/hyperlink" Target="https://ru.wikipedia.org/wiki/%D0%9C%D0%B0%D0%BC%D0%B0%D0%B5%D0%B2_%D0%BA%D1%83%D1%80%D0%B3%D0%B0%D0%BD" TargetMode="External"/><Relationship Id="rId7" Type="http://schemas.openxmlformats.org/officeDocument/2006/relationships/hyperlink" Target="https://ru.wikipedia.org/wiki/%D0%A2%D1%8B%D0%BB_%E2%80%94_%D1%84%D1%80%D0%BE%D0%BD%D1%82%D1%83_(%D0%BC%D0%BE%D0%BD%D1%83%D0%BC%D0%B5%D0%BD%D1%82,_%D0%9C%D0%B0%D0%B3%D0%BD%D0%B8%D1%82%D0%BE%D0%B3%D0%BE%D1%80%D1%81%D0%BA)" TargetMode="External"/><Relationship Id="rId2" Type="http://schemas.openxmlformats.org/officeDocument/2006/relationships/hyperlink" Target="https://ru.wikipedia.org/wiki/%D0%A1%D1%82%D0%B0%D0%BB%D0%B8%D0%BD%D0%B3%D1%80%D0%B0%D0%B4%D1%81%D0%BA%D0%B0%D1%8F_%D0%B1%D0%B8%D1%82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2%D1%80%D0%B8%D0%BF%D1%82%D0%B8%D1%85" TargetMode="External"/><Relationship Id="rId5" Type="http://schemas.openxmlformats.org/officeDocument/2006/relationships/hyperlink" Target="https://ru.wikipedia.org/wiki/%D0%A1%D0%BF%D0%B8%D1%81%D0%BE%D0%BA_%D1%81%D0%B0%D0%BC%D1%8B%D1%85_%D0%B2%D1%8B%D1%81%D0%BE%D0%BA%D0%B8%D1%85_%D1%81%D1%82%D0%B0%D1%82%D1%83%D0%B9_%D0%BC%D0%B8%D1%80%D0%B0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s://ru.wikipedia.org/wiki/%D0%92%D0%BE%D0%BB%D0%B3%D0%BE%D0%B3%D1%80%D0%B0%D0%B4" TargetMode="External"/><Relationship Id="rId9" Type="http://schemas.openxmlformats.org/officeDocument/2006/relationships/hyperlink" Target="https://ru.wikipedia.org/wiki/%D0%A2%D1%80%D0%B5%D0%BF%D1%82%D0%BE%D0%B2-%D0%BF%D0%B0%D1%80%D0%B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 smtClean="0"/>
              <a:t>Презентация </a:t>
            </a:r>
            <a:r>
              <a:rPr lang="ru-RU" dirty="0" err="1" smtClean="0"/>
              <a:t>Габитовой</a:t>
            </a:r>
            <a:r>
              <a:rPr lang="ru-RU" dirty="0" smtClean="0"/>
              <a:t> Александры 4 «Б»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ru-RU" sz="4800" b="1" u="sng" dirty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sz="4800" b="1" u="sng" dirty="0" smtClean="0">
                <a:solidFill>
                  <a:schemeClr val="accent6">
                    <a:lumMod val="50000"/>
                  </a:schemeClr>
                </a:solidFill>
              </a:rPr>
              <a:t>талинградская битва</a:t>
            </a:r>
            <a:endParaRPr lang="ru-RU" sz="48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3882075" y="739552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3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Сталингра́дская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би́тва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— одно из важнейших сражений 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Вторая Мировая война"/>
              </a:rPr>
              <a:t>Второй Мировой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и 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Великая Отечественная война"/>
              </a:rPr>
              <a:t>Великой Отечественной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6034617" cy="4525963"/>
          </a:xfr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976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085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/>
              <a:t>Немецкое наступление продолжалось с 17 июля по 18 ноября 1942 года, его целью был захват </a:t>
            </a:r>
            <a:r>
              <a:rPr lang="ru-RU" sz="2000" dirty="0">
                <a:hlinkClick r:id="rId2" tooltip="Большая излучина Дона"/>
              </a:rPr>
              <a:t>большой излучины</a:t>
            </a:r>
            <a:r>
              <a:rPr lang="ru-RU" sz="2000" dirty="0"/>
              <a:t> Дона, </a:t>
            </a:r>
            <a:r>
              <a:rPr lang="ru-RU" sz="2000" dirty="0" err="1" smtClean="0">
                <a:hlinkClick r:id="rId3" tooltip="Волгодонская переволока"/>
              </a:rPr>
              <a:t>волгодонского</a:t>
            </a:r>
            <a:r>
              <a:rPr lang="ru-RU" sz="2000" dirty="0"/>
              <a:t> перешейка и </a:t>
            </a:r>
            <a:r>
              <a:rPr lang="ru-RU" sz="2000" dirty="0">
                <a:hlinkClick r:id="rId4" tooltip="Волгоград"/>
              </a:rPr>
              <a:t>Сталинграда</a:t>
            </a:r>
            <a:r>
              <a:rPr lang="ru-RU" sz="2000" dirty="0"/>
              <a:t> (современный Волгоград).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20" y="1222422"/>
            <a:ext cx="7052571" cy="490374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5031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За июль—ноябрь Красной Армии удалось заставить немцев увязнуть в оборонительных боях, за ноябрь-январь окружить группировку немецких войск в результате </a:t>
            </a:r>
            <a:r>
              <a:rPr lang="ru-RU" sz="1800" dirty="0">
                <a:hlinkClick r:id="rId2" tooltip="Операция «Уран»"/>
              </a:rPr>
              <a:t>операции «Уран»</a:t>
            </a:r>
            <a:r>
              <a:rPr lang="ru-RU" sz="1800" dirty="0"/>
              <a:t>, отбить деблокирующий немецкий удар «</a:t>
            </a:r>
            <a:r>
              <a:rPr lang="ru-RU" sz="1800" dirty="0" err="1">
                <a:hlinkClick r:id="rId3" tooltip="Операция «Винтергевиттер»"/>
              </a:rPr>
              <a:t>Винтергевиттер</a:t>
            </a:r>
            <a:r>
              <a:rPr lang="ru-RU" sz="1800" dirty="0"/>
              <a:t>» и сжать кольцо окружения к развалинам Сталинграда. Окружённая группировка капитулировала 2 февраля 1943 </a:t>
            </a:r>
            <a:r>
              <a:rPr lang="ru-RU" sz="1800" dirty="0" smtClean="0"/>
              <a:t>года.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56879"/>
            <a:ext cx="6814837" cy="446928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22867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075240" cy="1156990"/>
          </a:xfrm>
        </p:spPr>
        <p:txBody>
          <a:bodyPr>
            <a:noAutofit/>
          </a:bodyPr>
          <a:lstStyle/>
          <a:p>
            <a:r>
              <a:rPr lang="ru-RU" sz="1800" dirty="0"/>
              <a:t>Эта победа после череды поражений 1941—1942 годов положила начало «коренному перелому» (перехвату советским командованием стратегической инициативы) в войне. По количеству суммарных </a:t>
            </a:r>
            <a:r>
              <a:rPr lang="ru-RU" sz="1800" dirty="0">
                <a:hlinkClick r:id="rId2" tooltip="Безвозвратные потери"/>
              </a:rPr>
              <a:t>безвозвратных потерь</a:t>
            </a:r>
            <a:r>
              <a:rPr lang="ru-RU" sz="1800" dirty="0"/>
              <a:t> (убитые, умершие от ран в </a:t>
            </a:r>
            <a:r>
              <a:rPr lang="ru-RU" sz="1800" dirty="0" err="1" smtClean="0"/>
              <a:t>госпитолях</a:t>
            </a:r>
            <a:r>
              <a:rPr lang="ru-RU" sz="1800" dirty="0" smtClean="0"/>
              <a:t>, </a:t>
            </a:r>
            <a:r>
              <a:rPr lang="ru-RU" sz="1800" dirty="0"/>
              <a:t>пропавшие без вести) воевавших сторон, Сталинградская битва стала одной из самых кровавых в истории </a:t>
            </a:r>
            <a:r>
              <a:rPr lang="ru-RU" sz="1800" dirty="0" smtClean="0"/>
              <a:t>человечества.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6989477" cy="456937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1516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i="1" dirty="0"/>
              <a:t>Скульпту́ра </a:t>
            </a:r>
            <a:r>
              <a:rPr lang="ru-RU" b="1" i="1" dirty="0" smtClean="0"/>
              <a:t>«</a:t>
            </a:r>
            <a:r>
              <a:rPr lang="vi-VN" b="1" i="1" dirty="0" smtClean="0"/>
              <a:t>Ро́дина-мать </a:t>
            </a:r>
            <a:r>
              <a:rPr lang="vi-VN" b="1" i="1" dirty="0"/>
              <a:t>зовёт</a:t>
            </a:r>
            <a:r>
              <a:rPr lang="vi-VN" b="1" i="1" dirty="0" smtClean="0"/>
              <a:t>!</a:t>
            </a:r>
            <a:r>
              <a:rPr lang="ru-RU" b="1" i="1" dirty="0" smtClean="0"/>
              <a:t>»</a:t>
            </a:r>
            <a:endParaRPr lang="ru-RU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90" y="1600200"/>
            <a:ext cx="6765819" cy="45259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78656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ru-RU" sz="1600" dirty="0"/>
              <a:t>К</a:t>
            </a:r>
            <a:r>
              <a:rPr lang="ru-RU" sz="1600" dirty="0" smtClean="0"/>
              <a:t>омпозиционный </a:t>
            </a:r>
            <a:r>
              <a:rPr lang="ru-RU" sz="1600" dirty="0"/>
              <a:t>центр памятника-ансамбля «Героям </a:t>
            </a:r>
            <a:r>
              <a:rPr lang="ru-RU" sz="1600" dirty="0">
                <a:hlinkClick r:id="rId2" tooltip="Сталинградская битва"/>
              </a:rPr>
              <a:t>Сталинградской битвы</a:t>
            </a:r>
            <a:r>
              <a:rPr lang="ru-RU" sz="1600" dirty="0"/>
              <a:t>» на </a:t>
            </a:r>
            <a:r>
              <a:rPr lang="ru-RU" sz="1600" dirty="0">
                <a:hlinkClick r:id="rId3" tooltip="Мамаев курган"/>
              </a:rPr>
              <a:t>Мамаевом кургане</a:t>
            </a:r>
            <a:r>
              <a:rPr lang="ru-RU" sz="1600" dirty="0"/>
              <a:t> в </a:t>
            </a:r>
            <a:r>
              <a:rPr lang="ru-RU" sz="1600" dirty="0">
                <a:hlinkClick r:id="rId4" tooltip="Волгоград"/>
              </a:rPr>
              <a:t>Волгограде</a:t>
            </a:r>
            <a:r>
              <a:rPr lang="ru-RU" sz="1600" dirty="0"/>
              <a:t>. Одна из </a:t>
            </a:r>
            <a:r>
              <a:rPr lang="ru-RU" sz="1600" dirty="0">
                <a:hlinkClick r:id="rId5" tooltip="Список самых высоких статуй мира"/>
              </a:rPr>
              <a:t>самых высоких статуй мира</a:t>
            </a:r>
            <a:r>
              <a:rPr lang="ru-RU" sz="1600" dirty="0"/>
              <a:t>, высочайшая статуя России и Европы (без постамента — самая высокая статуя в мире на момент постройки и в течение последующих 22 лет).</a:t>
            </a:r>
            <a:br>
              <a:rPr lang="ru-RU" sz="1600" dirty="0"/>
            </a:br>
            <a:r>
              <a:rPr lang="ru-RU" sz="1600" dirty="0"/>
              <a:t>Монумент является центральной частью </a:t>
            </a:r>
            <a:r>
              <a:rPr lang="ru-RU" sz="1600" dirty="0">
                <a:hlinkClick r:id="rId6" tooltip="Триптих"/>
              </a:rPr>
              <a:t>триптиха</a:t>
            </a:r>
            <a:r>
              <a:rPr lang="ru-RU" sz="1600" dirty="0"/>
              <a:t>, состоящего также из монументов «</a:t>
            </a:r>
            <a:r>
              <a:rPr lang="ru-RU" sz="1600" dirty="0">
                <a:hlinkClick r:id="rId7" tooltip="Тыл — фронту (монумент, Магнитогорск)"/>
              </a:rPr>
              <a:t>Тыл — фронту</a:t>
            </a:r>
            <a:r>
              <a:rPr lang="ru-RU" sz="1600" dirty="0"/>
              <a:t>» в Магнитогорске и «</a:t>
            </a:r>
            <a:r>
              <a:rPr lang="ru-RU" sz="1600" dirty="0">
                <a:hlinkClick r:id="rId8" tooltip="Воин-освободитель"/>
              </a:rPr>
              <a:t>Воин-освободитель</a:t>
            </a:r>
            <a:r>
              <a:rPr lang="ru-RU" sz="1600" dirty="0"/>
              <a:t>» в берлинском </a:t>
            </a:r>
            <a:r>
              <a:rPr lang="ru-RU" sz="1600" dirty="0" err="1">
                <a:hlinkClick r:id="rId9" tooltip="Трептов-парк"/>
              </a:rPr>
              <a:t>Трептов</a:t>
            </a:r>
            <a:r>
              <a:rPr lang="ru-RU" sz="1600" dirty="0">
                <a:hlinkClick r:id="rId9" tooltip="Трептов-парк"/>
              </a:rPr>
              <a:t>-парке</a:t>
            </a:r>
            <a:r>
              <a:rPr lang="ru-RU" sz="1600" dirty="0"/>
              <a:t>. Подразумевается, что меч, выкованный на берегу Урала, потом был поднят Родиной-матерью в Сталинграде и опущен после Победы в </a:t>
            </a:r>
            <a:r>
              <a:rPr lang="ru-RU" sz="1600" dirty="0" smtClean="0"/>
              <a:t>Берлине.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189947"/>
            <a:ext cx="2951239" cy="39362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27850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64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Габитовой Александры 4 «Б» </vt:lpstr>
      <vt:lpstr>Сталингра́дская би́тва — одно из важнейших сражений Второй Мировой и Великой Отечественной</vt:lpstr>
      <vt:lpstr>Немецкое наступление продолжалось с 17 июля по 18 ноября 1942 года, его целью был захват большой излучины Дона, волгодонского перешейка и Сталинграда (современный Волгоград).</vt:lpstr>
      <vt:lpstr>За июль—ноябрь Красной Армии удалось заставить немцев увязнуть в оборонительных боях, за ноябрь-январь окружить группировку немецких войск в результате операции «Уран», отбить деблокирующий немецкий удар «Винтергевиттер» и сжать кольцо окружения к развалинам Сталинграда. Окружённая группировка капитулировала 2 февраля 1943 года.</vt:lpstr>
      <vt:lpstr>Эта победа после череды поражений 1941—1942 годов положила начало «коренному перелому» (перехвату советским командованием стратегической инициативы) в войне. По количеству суммарных безвозвратных потерь (убитые, умершие от ран в госпитолях, пропавшие без вести) воевавших сторон, Сталинградская битва стала одной из самых кровавых в истории человечества.</vt:lpstr>
      <vt:lpstr>Скульпту́ра «Ро́дина-мать зовёт!»</vt:lpstr>
      <vt:lpstr>Композиционный центр памятника-ансамбля «Героям Сталинградской битвы» на Мамаевом кургане в Волгограде. Одна из самых высоких статуй мира, высочайшая статуя России и Европы (без постамента — самая высокая статуя в мире на момент постройки и в течение последующих 22 лет). Монумент является центральной частью триптиха, состоящего также из монументов «Тыл — фронту» в Магнитогорске и «Воин-освободитель» в берлинском Трептов-парке. Подразумевается, что меч, выкованный на берегу Урала, потом был поднят Родиной-матерью в Сталинграде и опущен после Победы в Берлине.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Габитовой Александры 4 «Б»</dc:title>
  <dc:creator>евросеть</dc:creator>
  <cp:lastModifiedBy>евросеть</cp:lastModifiedBy>
  <cp:revision>3</cp:revision>
  <dcterms:created xsi:type="dcterms:W3CDTF">2020-04-29T07:51:24Z</dcterms:created>
  <dcterms:modified xsi:type="dcterms:W3CDTF">2020-04-29T08:22:42Z</dcterms:modified>
</cp:coreProperties>
</file>