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EF9D-3111-4994-BCAC-AFD3FC81B524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C06F7-1B84-4D92-AAEA-2EAB9FC64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223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EF9D-3111-4994-BCAC-AFD3FC81B524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C06F7-1B84-4D92-AAEA-2EAB9FC64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8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EF9D-3111-4994-BCAC-AFD3FC81B524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C06F7-1B84-4D92-AAEA-2EAB9FC64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4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EF9D-3111-4994-BCAC-AFD3FC81B524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C06F7-1B84-4D92-AAEA-2EAB9FC64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61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EF9D-3111-4994-BCAC-AFD3FC81B524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C06F7-1B84-4D92-AAEA-2EAB9FC64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52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EF9D-3111-4994-BCAC-AFD3FC81B524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C06F7-1B84-4D92-AAEA-2EAB9FC64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308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EF9D-3111-4994-BCAC-AFD3FC81B524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C06F7-1B84-4D92-AAEA-2EAB9FC64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50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EF9D-3111-4994-BCAC-AFD3FC81B524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C06F7-1B84-4D92-AAEA-2EAB9FC64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49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EF9D-3111-4994-BCAC-AFD3FC81B524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C06F7-1B84-4D92-AAEA-2EAB9FC64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29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EF9D-3111-4994-BCAC-AFD3FC81B524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C06F7-1B84-4D92-AAEA-2EAB9FC64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37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EF9D-3111-4994-BCAC-AFD3FC81B524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C06F7-1B84-4D92-AAEA-2EAB9FC64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24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CEF9D-3111-4994-BCAC-AFD3FC81B524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C06F7-1B84-4D92-AAEA-2EAB9FC64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85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sswy1kusf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gchJtKvy8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673"/>
            <a:ext cx="9144000" cy="3544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883" y="3544843"/>
            <a:ext cx="8299323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Добро </a:t>
            </a:r>
            <a:r>
              <a:rPr lang="ru-RU" sz="2800" b="1" dirty="0" smtClean="0">
                <a:solidFill>
                  <a:srgbClr val="0070C0"/>
                </a:solidFill>
              </a:rPr>
              <a:t>пожаловать на </a:t>
            </a:r>
            <a:r>
              <a:rPr lang="ru-RU" sz="2800" b="1" dirty="0" smtClean="0">
                <a:solidFill>
                  <a:srgbClr val="0070C0"/>
                </a:solidFill>
              </a:rPr>
              <a:t>«Урок доброты»!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Сегодня </a:t>
            </a:r>
            <a:r>
              <a:rPr lang="ru-RU" dirty="0"/>
              <a:t>Всемирный день распространения информации об </a:t>
            </a:r>
            <a:r>
              <a:rPr lang="ru-RU" dirty="0" smtClean="0"/>
              <a:t>аутизме!</a:t>
            </a:r>
            <a:endParaRPr lang="ru-RU" dirty="0"/>
          </a:p>
          <a:p>
            <a:r>
              <a:rPr lang="ru-RU" dirty="0" smtClean="0"/>
              <a:t>С 2008 года в </a:t>
            </a:r>
            <a:r>
              <a:rPr lang="ru-RU" dirty="0"/>
              <a:t>этот день по всему миру в поддержку людей с этим </a:t>
            </a:r>
            <a:r>
              <a:rPr lang="ru-RU" dirty="0" smtClean="0"/>
              <a:t>расстройством</a:t>
            </a:r>
          </a:p>
          <a:p>
            <a:r>
              <a:rPr lang="ru-RU" dirty="0" smtClean="0"/>
              <a:t>проводится </a:t>
            </a:r>
            <a:r>
              <a:rPr lang="ru-RU" dirty="0"/>
              <a:t>акция «Зажги синим</a:t>
            </a:r>
            <a:r>
              <a:rPr lang="ru-RU" dirty="0" smtClean="0"/>
              <a:t>» – улицы и здания освещаются  синим </a:t>
            </a:r>
            <a:r>
              <a:rPr lang="ru-RU" dirty="0"/>
              <a:t>цветом, </a:t>
            </a:r>
            <a:endParaRPr lang="ru-RU" dirty="0" smtClean="0"/>
          </a:p>
          <a:p>
            <a:r>
              <a:rPr lang="ru-RU" dirty="0" smtClean="0"/>
              <a:t>который </a:t>
            </a:r>
            <a:r>
              <a:rPr lang="ru-RU" dirty="0"/>
              <a:t>считается международным символом аутизма.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Кроме </a:t>
            </a:r>
            <a:r>
              <a:rPr lang="ru-RU" dirty="0"/>
              <a:t>этого проходят различные мероприятия информационного характера – </a:t>
            </a:r>
            <a:endParaRPr lang="ru-RU" dirty="0" smtClean="0"/>
          </a:p>
          <a:p>
            <a:r>
              <a:rPr lang="ru-RU" dirty="0" smtClean="0"/>
              <a:t>распространяются </a:t>
            </a:r>
            <a:r>
              <a:rPr lang="ru-RU" dirty="0"/>
              <a:t>листовки, плакаты и видеоролики об особенностях людей </a:t>
            </a:r>
            <a:r>
              <a:rPr lang="ru-RU" dirty="0" smtClean="0"/>
              <a:t>с</a:t>
            </a:r>
          </a:p>
          <a:p>
            <a:r>
              <a:rPr lang="ru-RU" dirty="0" smtClean="0"/>
              <a:t>аутизмом, потому что</a:t>
            </a:r>
            <a:r>
              <a:rPr lang="ru-RU" b="1" dirty="0" smtClean="0">
                <a:solidFill>
                  <a:srgbClr val="0070C0"/>
                </a:solidFill>
              </a:rPr>
              <a:t> только зная об особенных людях – мы сможем их понять</a:t>
            </a:r>
            <a:r>
              <a:rPr lang="ru-RU" dirty="0" smtClean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044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231" y="498763"/>
            <a:ext cx="8558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/>
              <a:t>Как </a:t>
            </a:r>
            <a:r>
              <a:rPr lang="ru-RU" sz="2800" b="1" dirty="0"/>
              <a:t>мы видим со стороны человека с </a:t>
            </a:r>
            <a:r>
              <a:rPr lang="ru-RU" sz="2800" b="1" dirty="0" smtClean="0"/>
              <a:t>аутизмом: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021983"/>
            <a:ext cx="5166692" cy="4228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623" y="5121569"/>
            <a:ext cx="899182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- Капризного невоспитанного ребенка</a:t>
            </a:r>
          </a:p>
          <a:p>
            <a:r>
              <a:rPr lang="ru-RU" sz="2000" dirty="0" smtClean="0"/>
              <a:t>- Или странного и грубого взрослого</a:t>
            </a:r>
          </a:p>
          <a:p>
            <a:r>
              <a:rPr lang="ru-RU" sz="2000" dirty="0" smtClean="0"/>
              <a:t>- Неадекватного взрослого сопровождающего, потакающего капризам ребенка </a:t>
            </a:r>
          </a:p>
          <a:p>
            <a:r>
              <a:rPr lang="ru-RU" sz="2000" dirty="0" smtClean="0"/>
              <a:t>или странностям компаньона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7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7029" y="498763"/>
            <a:ext cx="576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/>
              <a:t>Что происходит на самом деле: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30773" y="4921521"/>
            <a:ext cx="8537915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- Приступ паники из-за нарушения привычного алгоритма</a:t>
            </a:r>
          </a:p>
          <a:p>
            <a:r>
              <a:rPr lang="ru-RU" sz="2000" dirty="0"/>
              <a:t>- Невозможность указать на источник боли и беспокойства</a:t>
            </a:r>
          </a:p>
          <a:p>
            <a:r>
              <a:rPr lang="ru-RU" sz="2000" dirty="0"/>
              <a:t>- Неконтролируемая речь и вокализация</a:t>
            </a:r>
          </a:p>
          <a:p>
            <a:r>
              <a:rPr lang="ru-RU" sz="2000" dirty="0"/>
              <a:t>- Повторяющиеся движения тела или повторяющиеся действия с объектами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Самоагрессия</a:t>
            </a:r>
            <a:endParaRPr lang="ru-RU" sz="20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4"/>
          <a:stretch/>
        </p:blipFill>
        <p:spPr>
          <a:xfrm>
            <a:off x="2288160" y="1128712"/>
            <a:ext cx="4109060" cy="397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2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792" y="321814"/>
            <a:ext cx="867468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Если вы видите сильную истерику у ребенка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не </a:t>
            </a:r>
            <a:r>
              <a:rPr lang="ru-RU" sz="2800" dirty="0"/>
              <a:t>спешите с выводами о плохом воспитании, </a:t>
            </a:r>
            <a:endParaRPr lang="ru-RU" sz="2800" dirty="0" smtClean="0"/>
          </a:p>
          <a:p>
            <a:r>
              <a:rPr lang="ru-RU" sz="2800" dirty="0" smtClean="0"/>
              <a:t>она </a:t>
            </a:r>
            <a:r>
              <a:rPr lang="ru-RU" sz="2800" dirty="0"/>
              <a:t>может быть следствием специфических трудностей </a:t>
            </a:r>
            <a:r>
              <a:rPr lang="ru-RU" sz="2800" dirty="0" smtClean="0"/>
              <a:t>при </a:t>
            </a:r>
            <a:r>
              <a:rPr lang="ru-RU" sz="2800" dirty="0"/>
              <a:t>аутизме.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Пожалуйста, не критикуйте родителей и ребенка, а предложите помощь.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99"/>
          <a:stretch/>
        </p:blipFill>
        <p:spPr>
          <a:xfrm>
            <a:off x="0" y="3151909"/>
            <a:ext cx="9144000" cy="37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62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792" y="145434"/>
            <a:ext cx="86746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Примите участие </a:t>
            </a:r>
            <a:r>
              <a:rPr lang="ru-RU" sz="2800" b="1" dirty="0">
                <a:solidFill>
                  <a:srgbClr val="0070C0"/>
                </a:solidFill>
              </a:rPr>
              <a:t>в информационном </a:t>
            </a:r>
            <a:r>
              <a:rPr lang="ru-RU" sz="2800" b="1" dirty="0" err="1" smtClean="0">
                <a:solidFill>
                  <a:srgbClr val="0070C0"/>
                </a:solidFill>
              </a:rPr>
              <a:t>флешмобе</a:t>
            </a:r>
            <a:r>
              <a:rPr lang="ru-RU" sz="2800" b="1" dirty="0" smtClean="0">
                <a:solidFill>
                  <a:srgbClr val="0070C0"/>
                </a:solidFill>
              </a:rPr>
              <a:t>! </a:t>
            </a:r>
            <a:endParaRPr lang="ru-RU" b="1" dirty="0"/>
          </a:p>
          <a:p>
            <a:pPr algn="ctr"/>
            <a:endParaRPr lang="ru-RU" b="1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860" y="1942943"/>
            <a:ext cx="2847975" cy="495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9" y="2620064"/>
            <a:ext cx="8072259" cy="42379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5592" y="849774"/>
            <a:ext cx="6269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зайдите с телефонов на сайт </a:t>
            </a:r>
            <a:endParaRPr lang="ru-RU" b="1" dirty="0" smtClean="0"/>
          </a:p>
          <a:p>
            <a:r>
              <a:rPr lang="ru-RU" b="1" u="sng" dirty="0" err="1" smtClean="0">
                <a:solidFill>
                  <a:srgbClr val="0070C0"/>
                </a:solidFill>
              </a:rPr>
              <a:t>культурадлявсех.рф</a:t>
            </a:r>
            <a:r>
              <a:rPr lang="ru-RU" b="1" u="sng" dirty="0" smtClean="0">
                <a:solidFill>
                  <a:srgbClr val="0070C0"/>
                </a:solidFill>
              </a:rPr>
              <a:t>/</a:t>
            </a:r>
            <a:r>
              <a:rPr lang="ru-RU" b="1" u="sng" dirty="0" err="1" smtClean="0">
                <a:solidFill>
                  <a:srgbClr val="0070C0"/>
                </a:solidFill>
              </a:rPr>
              <a:t>мыпростодругие</a:t>
            </a:r>
            <a:r>
              <a:rPr lang="ru-RU" b="1" u="sng" dirty="0">
                <a:solidFill>
                  <a:srgbClr val="0070C0"/>
                </a:solidFill>
              </a:rPr>
              <a:t>/</a:t>
            </a:r>
          </a:p>
          <a:p>
            <a:r>
              <a:rPr lang="ru-RU" b="1" dirty="0"/>
              <a:t>сделайте «</a:t>
            </a:r>
            <a:r>
              <a:rPr lang="ru-RU" b="1" dirty="0" err="1"/>
              <a:t>репост</a:t>
            </a:r>
            <a:r>
              <a:rPr lang="ru-RU" b="1" dirty="0"/>
              <a:t>» на личную страничку в социальных сетях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364" y="709284"/>
            <a:ext cx="1963024" cy="196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31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5355" y="2912614"/>
            <a:ext cx="86746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Спасибо за участие! </a:t>
            </a:r>
            <a:endParaRPr lang="ru-RU" b="1" dirty="0"/>
          </a:p>
          <a:p>
            <a:pPr algn="ctr"/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9234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" y="2057400"/>
            <a:ext cx="9144000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852" y="303934"/>
            <a:ext cx="87673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Аутизм</a:t>
            </a:r>
            <a:r>
              <a:rPr lang="ru-RU" sz="2800" dirty="0"/>
              <a:t> - это нарушение коммуникативных функций </a:t>
            </a:r>
            <a:endParaRPr lang="ru-RU" sz="2800" dirty="0" smtClean="0"/>
          </a:p>
          <a:p>
            <a:r>
              <a:rPr lang="ru-RU" sz="2800" dirty="0" smtClean="0"/>
              <a:t>невыясненной </a:t>
            </a:r>
            <a:r>
              <a:rPr lang="ru-RU" sz="2800" dirty="0"/>
              <a:t>природы. </a:t>
            </a:r>
            <a:endParaRPr lang="ru-RU" sz="2800" dirty="0" smtClean="0"/>
          </a:p>
          <a:p>
            <a:r>
              <a:rPr lang="ru-RU" sz="2800" dirty="0" smtClean="0"/>
              <a:t>Ребенок </a:t>
            </a:r>
            <a:r>
              <a:rPr lang="ru-RU" sz="2800" dirty="0"/>
              <a:t>с аутизмом может родиться в любой семье </a:t>
            </a:r>
            <a:r>
              <a:rPr lang="ru-RU" sz="2800" dirty="0" smtClean="0"/>
              <a:t>– </a:t>
            </a:r>
          </a:p>
          <a:p>
            <a:r>
              <a:rPr lang="ru-RU" sz="2800" dirty="0" smtClean="0"/>
              <a:t>вне </a:t>
            </a:r>
            <a:r>
              <a:rPr lang="ru-RU" sz="2800" dirty="0"/>
              <a:t>зависимости от расы, </a:t>
            </a:r>
            <a:r>
              <a:rPr lang="ru-RU" sz="2800" dirty="0" smtClean="0"/>
              <a:t>национальности </a:t>
            </a:r>
            <a:r>
              <a:rPr lang="ru-RU" sz="2800" dirty="0"/>
              <a:t>и социального положения родителей.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80093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93"/>
          <a:stretch/>
        </p:blipFill>
        <p:spPr>
          <a:xfrm>
            <a:off x="0" y="0"/>
            <a:ext cx="913014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1891" y="1012954"/>
            <a:ext cx="8257004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Понять важность проблемы нам помогут 3 цифры: </a:t>
            </a:r>
          </a:p>
          <a:p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у </a:t>
            </a:r>
            <a:r>
              <a:rPr lang="ru-RU" sz="2800" b="1" dirty="0">
                <a:solidFill>
                  <a:srgbClr val="0070C0"/>
                </a:solidFill>
              </a:rPr>
              <a:t>каждого 68ого </a:t>
            </a:r>
            <a:r>
              <a:rPr lang="ru-RU" sz="2800" dirty="0"/>
              <a:t>ребенка </a:t>
            </a:r>
            <a:r>
              <a:rPr lang="ru-RU" sz="2800" dirty="0" smtClean="0"/>
              <a:t>диагностируют </a:t>
            </a:r>
          </a:p>
          <a:p>
            <a:r>
              <a:rPr lang="ru-RU" sz="2800" dirty="0" smtClean="0"/>
              <a:t>расстройство </a:t>
            </a:r>
            <a:r>
              <a:rPr lang="ru-RU" sz="2800" dirty="0" err="1"/>
              <a:t>аутистичного</a:t>
            </a:r>
            <a:r>
              <a:rPr lang="ru-RU" sz="2800" dirty="0"/>
              <a:t> спектра (РАС</a:t>
            </a:r>
            <a:r>
              <a:rPr lang="ru-RU" sz="2800" dirty="0" smtClean="0"/>
              <a:t>)</a:t>
            </a:r>
          </a:p>
          <a:p>
            <a:endParaRPr lang="ru-RU" sz="2800" dirty="0"/>
          </a:p>
          <a:p>
            <a:r>
              <a:rPr lang="ru-RU" sz="2800" b="1" dirty="0" smtClean="0">
                <a:solidFill>
                  <a:srgbClr val="0070C0"/>
                </a:solidFill>
              </a:rPr>
              <a:t>на </a:t>
            </a:r>
            <a:r>
              <a:rPr lang="ru-RU" sz="2800" b="1" dirty="0">
                <a:solidFill>
                  <a:srgbClr val="0070C0"/>
                </a:solidFill>
              </a:rPr>
              <a:t>13% в год </a:t>
            </a:r>
            <a:r>
              <a:rPr lang="ru-RU" sz="2800" dirty="0"/>
              <a:t>продолжает расти количество детей </a:t>
            </a:r>
            <a:endParaRPr lang="ru-RU" sz="2800" dirty="0" smtClean="0"/>
          </a:p>
          <a:p>
            <a:r>
              <a:rPr lang="ru-RU" sz="2800" dirty="0" smtClean="0"/>
              <a:t>с </a:t>
            </a:r>
            <a:r>
              <a:rPr lang="ru-RU" sz="2800" dirty="0"/>
              <a:t>признаками </a:t>
            </a:r>
            <a:r>
              <a:rPr lang="ru-RU" sz="2800" dirty="0" smtClean="0"/>
              <a:t>РАС</a:t>
            </a:r>
          </a:p>
          <a:p>
            <a:endParaRPr lang="ru-RU" sz="2800" dirty="0"/>
          </a:p>
          <a:p>
            <a:r>
              <a:rPr lang="ru-RU" sz="2800" b="1" dirty="0" smtClean="0">
                <a:solidFill>
                  <a:srgbClr val="0070C0"/>
                </a:solidFill>
              </a:rPr>
              <a:t>1 </a:t>
            </a:r>
            <a:r>
              <a:rPr lang="ru-RU" sz="2800" b="1" dirty="0">
                <a:solidFill>
                  <a:srgbClr val="0070C0"/>
                </a:solidFill>
              </a:rPr>
              <a:t>человек с РАС </a:t>
            </a:r>
            <a:r>
              <a:rPr lang="ru-RU" sz="2800" dirty="0"/>
              <a:t>наверняка есть </a:t>
            </a:r>
            <a:endParaRPr lang="ru-RU" sz="2800" dirty="0" smtClean="0"/>
          </a:p>
          <a:p>
            <a:r>
              <a:rPr lang="ru-RU" sz="2800" dirty="0" smtClean="0"/>
              <a:t>и </a:t>
            </a:r>
            <a:r>
              <a:rPr lang="ru-RU" sz="2800" dirty="0"/>
              <a:t>среди ваших знакомых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4836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5236" y="401782"/>
            <a:ext cx="739356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Мультипликационный </a:t>
            </a:r>
            <a:r>
              <a:rPr lang="ru-RU" b="1" dirty="0"/>
              <a:t>фильм</a:t>
            </a:r>
            <a:r>
              <a:rPr lang="ru-RU" b="1" dirty="0" smtClean="0"/>
              <a:t>: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/>
              <a:t>"Аутизм может делать удивительные вещи</a:t>
            </a:r>
            <a:r>
              <a:rPr lang="ru-RU" sz="2800" b="1" dirty="0" smtClean="0"/>
              <a:t>"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620016" y="1202001"/>
            <a:ext cx="220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c</a:t>
            </a:r>
            <a:r>
              <a:rPr lang="ru-RU" dirty="0" err="1" smtClean="0">
                <a:hlinkClick r:id="rId2"/>
              </a:rPr>
              <a:t>мотреть</a:t>
            </a:r>
            <a:r>
              <a:rPr lang="ru-RU" dirty="0" smtClean="0">
                <a:hlinkClick r:id="rId2"/>
              </a:rPr>
              <a:t> на </a:t>
            </a:r>
            <a:r>
              <a:rPr lang="en-US" dirty="0" smtClean="0">
                <a:hlinkClick r:id="rId2"/>
              </a:rPr>
              <a:t>youtube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4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93"/>
          <a:stretch/>
        </p:blipFill>
        <p:spPr>
          <a:xfrm>
            <a:off x="0" y="0"/>
            <a:ext cx="913014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0495" y="886691"/>
            <a:ext cx="8221610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Давайте вместе попробуем ответить на вопросы: 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У </a:t>
            </a:r>
            <a:r>
              <a:rPr lang="ru-RU" dirty="0"/>
              <a:t>каждого человека есть свои особенности, кто-то левша, кто-то ходит в очках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у кого-то волосы темные, а у кого-то </a:t>
            </a:r>
            <a:r>
              <a:rPr lang="ru-RU" dirty="0" smtClean="0"/>
              <a:t>светлые.</a:t>
            </a:r>
          </a:p>
          <a:p>
            <a:r>
              <a:rPr lang="ru-RU" dirty="0" smtClean="0"/>
              <a:t>Есть </a:t>
            </a:r>
            <a:r>
              <a:rPr lang="ru-RU" dirty="0"/>
              <a:t>ли у вас особенности? Какие</a:t>
            </a:r>
            <a:r>
              <a:rPr lang="ru-RU" dirty="0" smtClean="0"/>
              <a:t>?</a:t>
            </a:r>
          </a:p>
          <a:p>
            <a:endParaRPr lang="ru-RU" dirty="0" smtClean="0"/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Встречали </a:t>
            </a:r>
            <a:r>
              <a:rPr lang="ru-RU" dirty="0"/>
              <a:t>ли вы людей с инвалидностью?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вы реагировали, когда их видели</a:t>
            </a:r>
            <a:r>
              <a:rPr lang="ru-RU" dirty="0" smtClean="0"/>
              <a:t>?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После </a:t>
            </a:r>
            <a:r>
              <a:rPr lang="ru-RU" dirty="0"/>
              <a:t>просмотра фильмов, как думаете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как </a:t>
            </a:r>
            <a:r>
              <a:rPr lang="ru-RU" dirty="0"/>
              <a:t>нужно вести себя при встрече с людьми с аутизмом?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6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2893" y="263236"/>
            <a:ext cx="855821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 </a:t>
            </a:r>
            <a:r>
              <a:rPr lang="ru-RU" sz="2800" b="1" dirty="0" smtClean="0"/>
              <a:t>Повторим </a:t>
            </a:r>
            <a:r>
              <a:rPr lang="ru-RU" sz="2800" b="1" dirty="0"/>
              <a:t>основные факты об </a:t>
            </a:r>
            <a:r>
              <a:rPr lang="ru-RU" sz="2800" b="1" dirty="0" smtClean="0"/>
              <a:t>аутизме, </a:t>
            </a:r>
            <a:br>
              <a:rPr lang="ru-RU" sz="2800" b="1" dirty="0" smtClean="0"/>
            </a:br>
            <a:r>
              <a:rPr lang="ru-RU" sz="2800" b="1" dirty="0" smtClean="0"/>
              <a:t>которые мы узнали:</a:t>
            </a:r>
          </a:p>
          <a:p>
            <a:pPr algn="ctr"/>
            <a:endParaRPr lang="ru-RU" sz="2800" dirty="0"/>
          </a:p>
          <a:p>
            <a:pPr lvl="0"/>
            <a:r>
              <a:rPr lang="ru-RU" sz="2800" b="1" dirty="0" smtClean="0">
                <a:solidFill>
                  <a:srgbClr val="0070C0"/>
                </a:solidFill>
              </a:rPr>
              <a:t>1. Люди с аутизмом </a:t>
            </a:r>
            <a:r>
              <a:rPr lang="ru-RU" sz="2800" b="1" dirty="0">
                <a:solidFill>
                  <a:srgbClr val="0070C0"/>
                </a:solidFill>
              </a:rPr>
              <a:t>часто оказываются талантливыми в отдельных областях</a:t>
            </a:r>
          </a:p>
          <a:p>
            <a:r>
              <a:rPr lang="ru-RU" dirty="0"/>
              <a:t>В истории, литературе, математике, географии и музыке. </a:t>
            </a:r>
            <a:endParaRPr lang="ru-RU" dirty="0" smtClean="0"/>
          </a:p>
          <a:p>
            <a:r>
              <a:rPr lang="ru-RU" dirty="0" smtClean="0"/>
              <a:t>Они </a:t>
            </a:r>
            <a:r>
              <a:rPr lang="ru-RU" dirty="0"/>
              <a:t>с легкостью запоминают большие тексты. </a:t>
            </a:r>
            <a:endParaRPr lang="ru-RU" dirty="0" smtClean="0"/>
          </a:p>
          <a:p>
            <a:r>
              <a:rPr lang="ru-RU" dirty="0" smtClean="0"/>
              <a:t>Но </a:t>
            </a:r>
            <a:r>
              <a:rPr lang="ru-RU" dirty="0"/>
              <a:t>самые простые действия им даются с трудом: </a:t>
            </a:r>
            <a:endParaRPr lang="ru-RU" dirty="0" smtClean="0"/>
          </a:p>
          <a:p>
            <a:r>
              <a:rPr lang="ru-RU" dirty="0" smtClean="0"/>
              <a:t>разговор </a:t>
            </a:r>
            <a:r>
              <a:rPr lang="ru-RU" dirty="0"/>
              <a:t>на повседневные темы, поход в магазин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переход </a:t>
            </a:r>
            <a:r>
              <a:rPr lang="ru-RU" dirty="0" smtClean="0"/>
              <a:t>улицы</a:t>
            </a:r>
          </a:p>
          <a:p>
            <a:endParaRPr lang="ru-RU" sz="2800" dirty="0"/>
          </a:p>
          <a:p>
            <a:pPr lvl="0"/>
            <a:r>
              <a:rPr lang="ru-RU" sz="2800" b="1" dirty="0" smtClean="0">
                <a:solidFill>
                  <a:srgbClr val="0070C0"/>
                </a:solidFill>
              </a:rPr>
              <a:t>2. Уровень </a:t>
            </a:r>
            <a:r>
              <a:rPr lang="ru-RU" sz="2800" b="1" dirty="0">
                <a:solidFill>
                  <a:srgbClr val="0070C0"/>
                </a:solidFill>
              </a:rPr>
              <a:t>интеллектуального развития при аутизме может быть самым различным</a:t>
            </a:r>
          </a:p>
          <a:p>
            <a:r>
              <a:rPr lang="ru-RU" dirty="0" smtClean="0"/>
              <a:t>От </a:t>
            </a:r>
            <a:r>
              <a:rPr lang="ru-RU" dirty="0"/>
              <a:t>глубокой умственной отсталости, до феноменальной одаренности в науке, искусстве и спорте. От полного отсутствия речи до </a:t>
            </a:r>
            <a:r>
              <a:rPr lang="ru-RU" dirty="0" err="1"/>
              <a:t>гиперобщительности</a:t>
            </a:r>
            <a:endParaRPr lang="ru-RU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664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2893" y="498763"/>
            <a:ext cx="8558213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0070C0"/>
                </a:solidFill>
              </a:rPr>
              <a:t>3. Люди </a:t>
            </a:r>
            <a:r>
              <a:rPr lang="ru-RU" sz="2800" b="1" dirty="0">
                <a:solidFill>
                  <a:srgbClr val="0070C0"/>
                </a:solidFill>
              </a:rPr>
              <a:t>с аутизмом страдают от социальной слепоты</a:t>
            </a:r>
          </a:p>
          <a:p>
            <a:r>
              <a:rPr lang="ru-RU" dirty="0"/>
              <a:t>Неспособности понять настроения и чувства другого человека. Они понимают буквально все сказанное вами и с трудом воспринимают нюансы человеческих </a:t>
            </a:r>
            <a:r>
              <a:rPr lang="ru-RU" dirty="0" smtClean="0"/>
              <a:t>отношений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lvl="0"/>
            <a:r>
              <a:rPr lang="ru-RU" sz="2800" b="1" dirty="0" smtClean="0">
                <a:solidFill>
                  <a:srgbClr val="0070C0"/>
                </a:solidFill>
              </a:rPr>
              <a:t>4. Люди </a:t>
            </a:r>
            <a:r>
              <a:rPr lang="ru-RU" sz="2800" b="1" dirty="0">
                <a:solidFill>
                  <a:srgbClr val="0070C0"/>
                </a:solidFill>
              </a:rPr>
              <a:t>с аутизмом могут быть </a:t>
            </a:r>
            <a:r>
              <a:rPr lang="ru-RU" sz="2800" b="1" dirty="0" err="1">
                <a:solidFill>
                  <a:srgbClr val="0070C0"/>
                </a:solidFill>
              </a:rPr>
              <a:t>гиперчувствительны</a:t>
            </a:r>
            <a:r>
              <a:rPr lang="ru-RU" sz="2800" b="1" dirty="0">
                <a:solidFill>
                  <a:srgbClr val="0070C0"/>
                </a:solidFill>
              </a:rPr>
              <a:t> к внешним раздражителям: </a:t>
            </a:r>
          </a:p>
          <a:p>
            <a:r>
              <a:rPr lang="ru-RU" dirty="0"/>
              <a:t>Уличному шуму, нахождению в толпе, яркому освещению, определенным вкусам, сильным запахам и </a:t>
            </a:r>
            <a:r>
              <a:rPr lang="ru-RU" dirty="0" smtClean="0"/>
              <a:t>прикосновениям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lvl="0"/>
            <a:r>
              <a:rPr lang="ru-RU" sz="2800" b="1" dirty="0" smtClean="0">
                <a:solidFill>
                  <a:srgbClr val="0070C0"/>
                </a:solidFill>
              </a:rPr>
              <a:t>5. Люди </a:t>
            </a:r>
            <a:r>
              <a:rPr lang="ru-RU" sz="2800" b="1" dirty="0">
                <a:solidFill>
                  <a:srgbClr val="0070C0"/>
                </a:solidFill>
              </a:rPr>
              <a:t>с аутизмом не опасны для </a:t>
            </a:r>
            <a:r>
              <a:rPr lang="ru-RU" sz="2800" b="1" dirty="0" smtClean="0">
                <a:solidFill>
                  <a:srgbClr val="0070C0"/>
                </a:solidFill>
              </a:rPr>
              <a:t>окружающих </a:t>
            </a:r>
            <a:endParaRPr lang="ru-RU" sz="2800" b="1" dirty="0">
              <a:solidFill>
                <a:srgbClr val="0070C0"/>
              </a:solidFill>
            </a:endParaRPr>
          </a:p>
          <a:p>
            <a:r>
              <a:rPr lang="ru-RU" dirty="0"/>
              <a:t>Более того, в незначительной степени аутичные черты есть у большинства людей, живущих среди нас. При правильной реабилитации некоторые люди с аутизмом способны вести самостоятельную жизнь, иметь семью и друзей.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62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3735" y="401782"/>
            <a:ext cx="593656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Короткометражный </a:t>
            </a:r>
            <a:r>
              <a:rPr lang="ru-RU" b="1" dirty="0"/>
              <a:t>фильм</a:t>
            </a:r>
            <a:r>
              <a:rPr lang="ru-RU" b="1" dirty="0" smtClean="0"/>
              <a:t>:</a:t>
            </a:r>
          </a:p>
          <a:p>
            <a:r>
              <a:rPr lang="ru-RU" sz="2800" b="1" dirty="0"/>
              <a:t>"Мир глазами человека с </a:t>
            </a:r>
            <a:r>
              <a:rPr lang="ru-RU" sz="2800" b="1" dirty="0" smtClean="0"/>
              <a:t>аутизмом"</a:t>
            </a:r>
          </a:p>
          <a:p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620015" y="1149927"/>
            <a:ext cx="220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c</a:t>
            </a:r>
            <a:r>
              <a:rPr lang="ru-RU" dirty="0" err="1" smtClean="0">
                <a:hlinkClick r:id="rId2"/>
              </a:rPr>
              <a:t>мотреть</a:t>
            </a:r>
            <a:r>
              <a:rPr lang="ru-RU" dirty="0" smtClean="0">
                <a:hlinkClick r:id="rId2"/>
              </a:rPr>
              <a:t> на </a:t>
            </a:r>
            <a:r>
              <a:rPr lang="en-US" dirty="0" smtClean="0">
                <a:hlinkClick r:id="rId2"/>
              </a:rPr>
              <a:t>youtube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6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93"/>
          <a:stretch/>
        </p:blipFill>
        <p:spPr>
          <a:xfrm>
            <a:off x="0" y="0"/>
            <a:ext cx="913014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7818" y="886691"/>
            <a:ext cx="860367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Давайте вместе попробуем ответить на вопросы: 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lvl="0"/>
            <a:r>
              <a:rPr lang="ru-RU" dirty="0"/>
              <a:t>Что хотела пить </a:t>
            </a:r>
            <a:r>
              <a:rPr lang="ru-RU" dirty="0" err="1"/>
              <a:t>Карли</a:t>
            </a:r>
            <a:r>
              <a:rPr lang="ru-RU" dirty="0"/>
              <a:t>? Что ей купил Папа? </a:t>
            </a:r>
            <a:r>
              <a:rPr lang="ru-RU" dirty="0" smtClean="0"/>
              <a:t> 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Почему папа купил не тот напиток? </a:t>
            </a:r>
            <a:r>
              <a:rPr lang="ru-RU" dirty="0" smtClean="0"/>
              <a:t> </a:t>
            </a:r>
          </a:p>
          <a:p>
            <a:pPr lvl="0"/>
            <a:endParaRPr lang="ru-RU" dirty="0"/>
          </a:p>
          <a:p>
            <a:pPr lvl="0"/>
            <a:r>
              <a:rPr lang="ru-RU" dirty="0" smtClean="0"/>
              <a:t>Что раздражало </a:t>
            </a:r>
            <a:r>
              <a:rPr lang="ru-RU" dirty="0"/>
              <a:t>девушку </a:t>
            </a:r>
            <a:r>
              <a:rPr lang="ru-RU" dirty="0" err="1"/>
              <a:t>Карли</a:t>
            </a:r>
            <a:r>
              <a:rPr lang="ru-RU" dirty="0"/>
              <a:t> в кафе</a:t>
            </a:r>
            <a:r>
              <a:rPr lang="ru-RU" dirty="0" smtClean="0"/>
              <a:t>?</a:t>
            </a:r>
          </a:p>
          <a:p>
            <a:pPr lvl="0"/>
            <a:endParaRPr lang="ru-RU" dirty="0" smtClean="0"/>
          </a:p>
          <a:p>
            <a:pPr lvl="0"/>
            <a:r>
              <a:rPr lang="ru-RU" dirty="0" err="1" smtClean="0"/>
              <a:t>Карли</a:t>
            </a:r>
            <a:r>
              <a:rPr lang="ru-RU" dirty="0" smtClean="0"/>
              <a:t> </a:t>
            </a:r>
            <a:r>
              <a:rPr lang="ru-RU" dirty="0"/>
              <a:t>осталась довольна посещением кафе? </a:t>
            </a:r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dirty="0" smtClean="0"/>
              <a:t>Каким </a:t>
            </a:r>
            <a:r>
              <a:rPr lang="ru-RU" dirty="0"/>
              <a:t>образом девушка с аутизмом объяснила папе и другим окружающим что у неё на душе и в мыслях? </a:t>
            </a:r>
            <a:endParaRPr lang="ru-RU" dirty="0" smtClean="0"/>
          </a:p>
          <a:p>
            <a:pPr lvl="0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Если </a:t>
            </a:r>
            <a:r>
              <a:rPr lang="ru-RU" dirty="0"/>
              <a:t>вы Встретите человека с аутизмом, </a:t>
            </a:r>
            <a:r>
              <a:rPr lang="ru-RU" dirty="0" smtClean="0"/>
              <a:t>каким </a:t>
            </a:r>
            <a:r>
              <a:rPr lang="ru-RU" dirty="0"/>
              <a:t>образом с ним можно наладить контакт?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17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477</TotalTime>
  <Words>552</Words>
  <Application>Microsoft Office PowerPoint</Application>
  <PresentationFormat>Экран (4:3)</PresentationFormat>
  <Paragraphs>98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Nout</dc:creator>
  <cp:lastModifiedBy>Nout</cp:lastModifiedBy>
  <cp:revision>22</cp:revision>
  <dcterms:created xsi:type="dcterms:W3CDTF">2018-03-27T10:48:49Z</dcterms:created>
  <dcterms:modified xsi:type="dcterms:W3CDTF">2018-03-29T07:10:37Z</dcterms:modified>
</cp:coreProperties>
</file>